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7"/>
  </p:notesMasterIdLst>
  <p:handoutMasterIdLst>
    <p:handoutMasterId r:id="rId18"/>
  </p:handoutMasterIdLst>
  <p:sldIdLst>
    <p:sldId id="1130" r:id="rId2"/>
    <p:sldId id="1148" r:id="rId3"/>
    <p:sldId id="1149" r:id="rId4"/>
    <p:sldId id="1150" r:id="rId5"/>
    <p:sldId id="1151" r:id="rId6"/>
    <p:sldId id="1152" r:id="rId7"/>
    <p:sldId id="1153" r:id="rId8"/>
    <p:sldId id="1154" r:id="rId9"/>
    <p:sldId id="1155" r:id="rId10"/>
    <p:sldId id="1156" r:id="rId11"/>
    <p:sldId id="1157" r:id="rId12"/>
    <p:sldId id="1158" r:id="rId13"/>
    <p:sldId id="1159" r:id="rId14"/>
    <p:sldId id="1160" r:id="rId15"/>
    <p:sldId id="1161" r:id="rId16"/>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7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2A54E66-8B02-4099-AEBA-9F11257A1A7B}" type="datetimeFigureOut">
              <a:rPr lang="fr-FR" smtClean="0"/>
              <a:pPr/>
              <a:t>17/12/2019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1EBFB83-7664-4F87-855A-0F0EE54ED0D6}" type="slidenum">
              <a:rPr lang="fr-FR" smtClean="0"/>
              <a:pPr/>
              <a:t>‹#›</a:t>
            </a:fld>
            <a:endParaRPr lang="fr-FR"/>
          </a:p>
        </p:txBody>
      </p:sp>
    </p:spTree>
    <p:extLst>
      <p:ext uri="{BB962C8B-B14F-4D97-AF65-F5344CB8AC3E}">
        <p14:creationId xmlns:p14="http://schemas.microsoft.com/office/powerpoint/2010/main" val="600149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9B9ADFA-674A-4B4A-904B-3557EAD6BE6B}" type="datetimeFigureOut">
              <a:rPr lang="fr-FR" smtClean="0"/>
              <a:pPr/>
              <a:t>17/12/2019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C9446D2-5C37-4333-A130-63EBE34A27A1}" type="slidenum">
              <a:rPr lang="fr-FR" smtClean="0"/>
              <a:pPr/>
              <a:t>‹#›</a:t>
            </a:fld>
            <a:endParaRPr lang="fr-FR"/>
          </a:p>
        </p:txBody>
      </p:sp>
    </p:spTree>
    <p:extLst>
      <p:ext uri="{BB962C8B-B14F-4D97-AF65-F5344CB8AC3E}">
        <p14:creationId xmlns:p14="http://schemas.microsoft.com/office/powerpoint/2010/main" val="3313007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9446D2-5C37-4333-A130-63EBE34A27A1}" type="slidenum">
              <a:rPr lang="fr-FR" smtClean="0"/>
              <a:pPr/>
              <a:t>1</a:t>
            </a:fld>
            <a:endParaRPr lang="fr-FR"/>
          </a:p>
        </p:txBody>
      </p:sp>
    </p:spTree>
    <p:extLst>
      <p:ext uri="{BB962C8B-B14F-4D97-AF65-F5344CB8AC3E}">
        <p14:creationId xmlns:p14="http://schemas.microsoft.com/office/powerpoint/2010/main" val="669439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66135" y="365126"/>
            <a:ext cx="8789137" cy="1325563"/>
          </a:xfrm>
        </p:spPr>
        <p:txBody>
          <a:bodyPr/>
          <a:lstStyle>
            <a:lvl1pPr>
              <a:defRPr spc="-113">
                <a:latin typeface="Ebrima" panose="02000000000000000000" pitchFamily="2" charset="0"/>
                <a:ea typeface="Ebrima" panose="02000000000000000000" pitchFamily="2" charset="0"/>
                <a:cs typeface="Ebrima" panose="02000000000000000000" pitchFamily="2" charset="0"/>
              </a:defRPr>
            </a:lvl1pPr>
          </a:lstStyle>
          <a:p>
            <a:r>
              <a:rPr lang="en-US" dirty="0" smtClean="0"/>
              <a:t>Click to edit Master title style</a:t>
            </a:r>
            <a:endParaRPr lang="en-US" dirty="0"/>
          </a:p>
        </p:txBody>
      </p:sp>
      <p:sp>
        <p:nvSpPr>
          <p:cNvPr id="5" name="Content Placeholder 2"/>
          <p:cNvSpPr>
            <a:spLocks noGrp="1"/>
          </p:cNvSpPr>
          <p:nvPr>
            <p:ph idx="1"/>
          </p:nvPr>
        </p:nvSpPr>
        <p:spPr>
          <a:xfrm>
            <a:off x="166136" y="1825625"/>
            <a:ext cx="878913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a:xfrm>
            <a:off x="166135" y="6228094"/>
            <a:ext cx="2057400" cy="264451"/>
          </a:xfrm>
        </p:spPr>
        <p:txBody>
          <a:bodyPr/>
          <a:lstStyle>
            <a:lvl1pPr algn="l">
              <a:defRPr/>
            </a:lvl1pPr>
          </a:lstStyle>
          <a:p>
            <a:r>
              <a:rPr lang="en-US" dirty="0" smtClean="0"/>
              <a:t>PAGE </a:t>
            </a:r>
            <a:fld id="{8C3C9989-278A-4BBD-BD55-F4B075B22010}" type="slidenum">
              <a:rPr lang="en-US" smtClean="0"/>
              <a:pPr/>
              <a:t>‹#›</a:t>
            </a:fld>
            <a:endParaRPr lang="en-US" dirty="0"/>
          </a:p>
        </p:txBody>
      </p:sp>
    </p:spTree>
    <p:extLst>
      <p:ext uri="{BB962C8B-B14F-4D97-AF65-F5344CB8AC3E}">
        <p14:creationId xmlns:p14="http://schemas.microsoft.com/office/powerpoint/2010/main" val="35503059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A186F963-0B40-4616-A2E3-64D1632891D0}" type="slidenum">
              <a:rPr lang="it-IT" smtClean="0"/>
              <a:pPr/>
              <a:t>‹#›</a:t>
            </a:fld>
            <a:endParaRPr lang="it-IT"/>
          </a:p>
        </p:txBody>
      </p:sp>
    </p:spTree>
    <p:extLst>
      <p:ext uri="{BB962C8B-B14F-4D97-AF65-F5344CB8AC3E}">
        <p14:creationId xmlns:p14="http://schemas.microsoft.com/office/powerpoint/2010/main" val="2468575637"/>
      </p:ext>
    </p:extLst>
  </p:cSld>
  <p:clrMapOvr>
    <a:masterClrMapping/>
  </p:clrMapOvr>
  <p:timing>
    <p:tnLst>
      <p:par>
        <p:cTn id="1" dur="indefinite" restart="never" nodeType="tmRoot"/>
      </p:par>
    </p:tnLst>
  </p:timing>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628650" y="6441415"/>
            <a:ext cx="2057400" cy="365125"/>
          </a:xfrm>
          <a:prstGeom prst="rect">
            <a:avLst/>
          </a:prstGeom>
        </p:spPr>
        <p:txBody>
          <a:bodyPr/>
          <a:lstStyle/>
          <a:p>
            <a:fld id="{53BECFC2-4EEA-448B-B28A-1F4257BDC091}" type="datetimeFigureOut">
              <a:rPr lang="fr-FR" smtClean="0">
                <a:solidFill>
                  <a:prstClr val="black"/>
                </a:solidFill>
              </a:rPr>
              <a:pPr/>
              <a:t>17/12/2019</a:t>
            </a:fld>
            <a:endParaRPr lang="fr-FR">
              <a:solidFill>
                <a:prstClr val="black"/>
              </a:solidFill>
            </a:endParaRP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solidFill>
                <a:prstClr val="black"/>
              </a:solidFill>
            </a:endParaRPr>
          </a:p>
        </p:txBody>
      </p:sp>
      <p:sp>
        <p:nvSpPr>
          <p:cNvPr id="6" name="Espace réservé du numéro de diapositive 5"/>
          <p:cNvSpPr>
            <a:spLocks noGrp="1"/>
          </p:cNvSpPr>
          <p:nvPr>
            <p:ph type="sldNum" sz="quarter" idx="12"/>
          </p:nvPr>
        </p:nvSpPr>
        <p:spPr/>
        <p:txBody>
          <a:bodyPr/>
          <a:lstStyle/>
          <a:p>
            <a:fld id="{2107CC7C-199D-4EAA-B57C-A39719B5048F}" type="slidenum">
              <a:rPr lang="fr-FR" smtClean="0"/>
              <a:pPr/>
              <a:t>‹#›</a:t>
            </a:fld>
            <a:endParaRPr lang="fr-FR"/>
          </a:p>
        </p:txBody>
      </p:sp>
    </p:spTree>
    <p:extLst>
      <p:ext uri="{BB962C8B-B14F-4D97-AF65-F5344CB8AC3E}">
        <p14:creationId xmlns:p14="http://schemas.microsoft.com/office/powerpoint/2010/main" val="4292674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66135" y="365126"/>
            <a:ext cx="8789137" cy="1325563"/>
          </a:xfrm>
        </p:spPr>
        <p:txBody>
          <a:bodyPr/>
          <a:lstStyle>
            <a:lvl1pPr>
              <a:defRPr spc="-113">
                <a:latin typeface="Ebrima" panose="02000000000000000000" pitchFamily="2" charset="0"/>
                <a:ea typeface="Ebrima" panose="02000000000000000000" pitchFamily="2" charset="0"/>
                <a:cs typeface="Ebrima" panose="02000000000000000000" pitchFamily="2" charset="0"/>
              </a:defRPr>
            </a:lvl1pPr>
          </a:lstStyle>
          <a:p>
            <a:r>
              <a:rPr lang="en-US" dirty="0" smtClean="0"/>
              <a:t>Click to edit Master title style</a:t>
            </a:r>
            <a:endParaRPr lang="en-US" dirty="0"/>
          </a:p>
        </p:txBody>
      </p:sp>
      <p:sp>
        <p:nvSpPr>
          <p:cNvPr id="5" name="Content Placeholder 2"/>
          <p:cNvSpPr>
            <a:spLocks noGrp="1"/>
          </p:cNvSpPr>
          <p:nvPr>
            <p:ph idx="1"/>
          </p:nvPr>
        </p:nvSpPr>
        <p:spPr>
          <a:xfrm>
            <a:off x="166136" y="1825625"/>
            <a:ext cx="878913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a:xfrm>
            <a:off x="166136" y="6441415"/>
            <a:ext cx="2057400" cy="365125"/>
          </a:xfrm>
          <a:prstGeom prst="rect">
            <a:avLst/>
          </a:prstGeom>
        </p:spPr>
        <p:txBody>
          <a:bodyPr/>
          <a:lstStyle/>
          <a:p>
            <a:fld id="{9FC6CD6C-20E7-4AE3-AB69-466E5A04F6CC}" type="datetimeFigureOut">
              <a:rPr lang="en-US" smtClean="0">
                <a:solidFill>
                  <a:prstClr val="black"/>
                </a:solidFill>
              </a:rPr>
              <a:pPr/>
              <a:t>12/17/2019</a:t>
            </a:fld>
            <a:endParaRPr lang="en-US">
              <a:solidFill>
                <a:prstClr val="black"/>
              </a:solidFill>
            </a:endParaRPr>
          </a:p>
        </p:txBody>
      </p:sp>
      <p:sp>
        <p:nvSpPr>
          <p:cNvPr id="7" name="Slide Number Placeholder 5"/>
          <p:cNvSpPr>
            <a:spLocks noGrp="1"/>
          </p:cNvSpPr>
          <p:nvPr>
            <p:ph type="sldNum" sz="quarter" idx="12"/>
          </p:nvPr>
        </p:nvSpPr>
        <p:spPr>
          <a:xfrm>
            <a:off x="166136" y="6076290"/>
            <a:ext cx="2057400" cy="365125"/>
          </a:xfrm>
        </p:spPr>
        <p:txBody>
          <a:bodyPr/>
          <a:lstStyle>
            <a:lvl1pPr algn="l">
              <a:defRPr/>
            </a:lvl1pPr>
          </a:lstStyle>
          <a:p>
            <a:r>
              <a:rPr lang="en-US" dirty="0" smtClean="0"/>
              <a:t>PAGE </a:t>
            </a:r>
            <a:fld id="{8C3C9989-278A-4BBD-BD55-F4B075B22010}" type="slidenum">
              <a:rPr lang="en-US" smtClean="0"/>
              <a:pPr/>
              <a:t>‹#›</a:t>
            </a:fld>
            <a:endParaRPr lang="en-US" dirty="0"/>
          </a:p>
        </p:txBody>
      </p:sp>
    </p:spTree>
    <p:extLst>
      <p:ext uri="{BB962C8B-B14F-4D97-AF65-F5344CB8AC3E}">
        <p14:creationId xmlns:p14="http://schemas.microsoft.com/office/powerpoint/2010/main" val="29842724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66135" y="365126"/>
            <a:ext cx="8789137" cy="1325563"/>
          </a:xfrm>
        </p:spPr>
        <p:txBody>
          <a:bodyPr/>
          <a:lstStyle>
            <a:lvl1pPr>
              <a:defRPr spc="-113">
                <a:latin typeface="Ebrima" panose="02000000000000000000" pitchFamily="2" charset="0"/>
                <a:ea typeface="Ebrima" panose="02000000000000000000" pitchFamily="2" charset="0"/>
                <a:cs typeface="Ebrima" panose="02000000000000000000" pitchFamily="2" charset="0"/>
              </a:defRPr>
            </a:lvl1pPr>
          </a:lstStyle>
          <a:p>
            <a:r>
              <a:rPr lang="en-US" dirty="0" smtClean="0"/>
              <a:t>Click to edit Master title style</a:t>
            </a:r>
            <a:endParaRPr lang="en-US" dirty="0"/>
          </a:p>
        </p:txBody>
      </p:sp>
      <p:sp>
        <p:nvSpPr>
          <p:cNvPr id="5" name="Content Placeholder 2"/>
          <p:cNvSpPr>
            <a:spLocks noGrp="1"/>
          </p:cNvSpPr>
          <p:nvPr>
            <p:ph idx="1"/>
          </p:nvPr>
        </p:nvSpPr>
        <p:spPr>
          <a:xfrm>
            <a:off x="166136" y="1825625"/>
            <a:ext cx="878913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a:xfrm>
            <a:off x="166136" y="6441415"/>
            <a:ext cx="2057400" cy="365125"/>
          </a:xfrm>
          <a:prstGeom prst="rect">
            <a:avLst/>
          </a:prstGeom>
        </p:spPr>
        <p:txBody>
          <a:bodyPr/>
          <a:lstStyle/>
          <a:p>
            <a:fld id="{9FC6CD6C-20E7-4AE3-AB69-466E5A04F6CC}" type="datetimeFigureOut">
              <a:rPr lang="en-US" smtClean="0">
                <a:solidFill>
                  <a:prstClr val="black"/>
                </a:solidFill>
              </a:rPr>
              <a:pPr/>
              <a:t>12/17/2019</a:t>
            </a:fld>
            <a:endParaRPr lang="en-US">
              <a:solidFill>
                <a:prstClr val="black"/>
              </a:solidFill>
            </a:endParaRPr>
          </a:p>
        </p:txBody>
      </p:sp>
      <p:sp>
        <p:nvSpPr>
          <p:cNvPr id="7" name="Slide Number Placeholder 5"/>
          <p:cNvSpPr>
            <a:spLocks noGrp="1"/>
          </p:cNvSpPr>
          <p:nvPr>
            <p:ph type="sldNum" sz="quarter" idx="12"/>
          </p:nvPr>
        </p:nvSpPr>
        <p:spPr>
          <a:xfrm>
            <a:off x="166136" y="6076290"/>
            <a:ext cx="2057400" cy="365125"/>
          </a:xfrm>
        </p:spPr>
        <p:txBody>
          <a:bodyPr/>
          <a:lstStyle>
            <a:lvl1pPr algn="l">
              <a:defRPr/>
            </a:lvl1pPr>
          </a:lstStyle>
          <a:p>
            <a:r>
              <a:rPr lang="en-US" dirty="0" smtClean="0"/>
              <a:t>PAGE </a:t>
            </a:r>
            <a:fld id="{8C3C9989-278A-4BBD-BD55-F4B075B22010}" type="slidenum">
              <a:rPr lang="en-US" smtClean="0"/>
              <a:pPr/>
              <a:t>‹#›</a:t>
            </a:fld>
            <a:endParaRPr lang="en-US" dirty="0"/>
          </a:p>
        </p:txBody>
      </p:sp>
    </p:spTree>
    <p:extLst>
      <p:ext uri="{BB962C8B-B14F-4D97-AF65-F5344CB8AC3E}">
        <p14:creationId xmlns:p14="http://schemas.microsoft.com/office/powerpoint/2010/main" val="28290042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sz="2400" dirty="0" smtClean="0">
                <a:solidFill>
                  <a:srgbClr val="092D74"/>
                </a:solidFill>
              </a:rPr>
              <a:t>MAIN TITLE, CALIBRI LIGHT UPPERCASE</a:t>
            </a:r>
            <a:br>
              <a:rPr lang="en-US" sz="2400" dirty="0" smtClean="0">
                <a:solidFill>
                  <a:srgbClr val="092D74"/>
                </a:solidFill>
              </a:rPr>
            </a:br>
            <a:r>
              <a:rPr lang="en-US" sz="2400" dirty="0" smtClean="0">
                <a:solidFill>
                  <a:srgbClr val="092D74"/>
                </a:solidFill>
              </a:rPr>
              <a:t>Subtitle, Calibri light lowercase</a:t>
            </a:r>
            <a:br>
              <a:rPr lang="en-US" sz="2400" dirty="0" smtClean="0">
                <a:solidFill>
                  <a:srgbClr val="092D74"/>
                </a:solidFill>
              </a:rPr>
            </a:b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28650" y="6142965"/>
            <a:ext cx="2057400" cy="365125"/>
          </a:xfrm>
          <a:prstGeom prst="rect">
            <a:avLst/>
          </a:prstGeom>
        </p:spPr>
        <p:txBody>
          <a:bodyPr vert="horz" lIns="91440" tIns="45720" rIns="91440" bIns="45720" rtlCol="0" anchor="ctr"/>
          <a:lstStyle>
            <a:lvl1pPr algn="r">
              <a:defRPr sz="900">
                <a:solidFill>
                  <a:srgbClr val="092D74"/>
                </a:solidFill>
              </a:defRPr>
            </a:lvl1pPr>
          </a:lstStyle>
          <a:p>
            <a:pPr algn="l"/>
            <a:r>
              <a:rPr lang="en-US" dirty="0" smtClean="0"/>
              <a:t>PAGE </a:t>
            </a:r>
            <a:fld id="{8210AD9F-1AAA-4422-A644-0E05C8448C92}" type="slidenum">
              <a:rPr lang="en-US" smtClean="0"/>
              <a:pPr algn="l"/>
              <a:t>‹#›</a:t>
            </a:fld>
            <a:endParaRPr lang="en-US" dirty="0"/>
          </a:p>
        </p:txBody>
      </p:sp>
      <p:cxnSp>
        <p:nvCxnSpPr>
          <p:cNvPr id="8" name="Straight Connector 7"/>
          <p:cNvCxnSpPr/>
          <p:nvPr userDrawn="1"/>
        </p:nvCxnSpPr>
        <p:spPr>
          <a:xfrm flipH="1">
            <a:off x="0" y="6520145"/>
            <a:ext cx="7475220" cy="0"/>
          </a:xfrm>
          <a:prstGeom prst="line">
            <a:avLst/>
          </a:prstGeom>
          <a:ln w="88900" cmpd="tri">
            <a:solidFill>
              <a:srgbClr val="092C74"/>
            </a:solidFill>
            <a:prstDash val="solid"/>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536656" y="6262862"/>
            <a:ext cx="1465595" cy="514566"/>
          </a:xfrm>
          <a:prstGeom prst="rect">
            <a:avLst/>
          </a:prstGeom>
        </p:spPr>
      </p:pic>
    </p:spTree>
    <p:extLst>
      <p:ext uri="{BB962C8B-B14F-4D97-AF65-F5344CB8AC3E}">
        <p14:creationId xmlns:p14="http://schemas.microsoft.com/office/powerpoint/2010/main" val="35104163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timing>
    <p:tnLst>
      <p:par>
        <p:cTn id="1" dur="indefinite" restart="never" nodeType="tmRoot"/>
      </p:par>
    </p:tnLst>
  </p:timing>
  <p:txStyles>
    <p:titleStyle>
      <a:lvl1pPr marL="0" marR="0" indent="0" algn="l" defTabSz="685800" rtl="0" eaLnBrk="1" fontAlgn="auto" latinLnBrk="0" hangingPunct="1">
        <a:lnSpc>
          <a:spcPct val="90000"/>
        </a:lnSpc>
        <a:spcBef>
          <a:spcPct val="0"/>
        </a:spcBef>
        <a:spcAft>
          <a:spcPts val="0"/>
        </a:spcAft>
        <a:buClrTx/>
        <a:buSzTx/>
        <a:buFontTx/>
        <a:buNone/>
        <a:tabLst/>
        <a:defRPr sz="3300" kern="1200">
          <a:solidFill>
            <a:srgbClr val="092C74"/>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1560" y="3120260"/>
            <a:ext cx="8334271" cy="584775"/>
          </a:xfrm>
          <a:prstGeom prst="rect">
            <a:avLst/>
          </a:prstGeom>
          <a:noFill/>
        </p:spPr>
        <p:txBody>
          <a:bodyPr wrap="square" rtlCol="0">
            <a:spAutoFit/>
          </a:bodyPr>
          <a:lstStyle/>
          <a:p>
            <a:pPr algn="ctr"/>
            <a:r>
              <a:rPr lang="fr-FR" sz="3200" b="1" spc="-113" dirty="0" smtClean="0">
                <a:latin typeface="Ebrima" panose="02000000000000000000" pitchFamily="2" charset="0"/>
                <a:ea typeface="Ebrima" panose="02000000000000000000" pitchFamily="2" charset="0"/>
                <a:cs typeface="Ebrima" panose="02000000000000000000" pitchFamily="2" charset="0"/>
              </a:rPr>
              <a:t>The Passive Investment </a:t>
            </a:r>
            <a:r>
              <a:rPr lang="fr-FR" sz="3200" b="1" spc="-113" dirty="0" err="1" smtClean="0">
                <a:latin typeface="Ebrima" panose="02000000000000000000" pitchFamily="2" charset="0"/>
                <a:ea typeface="Ebrima" panose="02000000000000000000" pitchFamily="2" charset="0"/>
                <a:cs typeface="Ebrima" panose="02000000000000000000" pitchFamily="2" charset="0"/>
              </a:rPr>
              <a:t>Bubble</a:t>
            </a:r>
            <a:endParaRPr lang="en-US" sz="3200" b="1" spc="-113" dirty="0">
              <a:latin typeface="Ebrima" panose="02000000000000000000" pitchFamily="2" charset="0"/>
              <a:ea typeface="Ebrima" panose="02000000000000000000" pitchFamily="2" charset="0"/>
              <a:cs typeface="Ebrima" panose="02000000000000000000" pitchFamily="2" charset="0"/>
            </a:endParaRPr>
          </a:p>
        </p:txBody>
      </p:sp>
      <p:sp>
        <p:nvSpPr>
          <p:cNvPr id="8" name="TextBox 7"/>
          <p:cNvSpPr txBox="1"/>
          <p:nvPr/>
        </p:nvSpPr>
        <p:spPr>
          <a:xfrm>
            <a:off x="1547665" y="4785102"/>
            <a:ext cx="6336704" cy="1384995"/>
          </a:xfrm>
          <a:prstGeom prst="rect">
            <a:avLst/>
          </a:prstGeom>
          <a:noFill/>
        </p:spPr>
        <p:txBody>
          <a:bodyPr wrap="square" rtlCol="0">
            <a:spAutoFit/>
          </a:bodyPr>
          <a:lstStyle/>
          <a:p>
            <a:pPr algn="ctr"/>
            <a:r>
              <a:rPr lang="fr-FR" sz="2000" dirty="0" err="1" smtClean="0">
                <a:latin typeface="Ebrima" panose="02000000000000000000" pitchFamily="2" charset="0"/>
                <a:ea typeface="Ebrima" panose="02000000000000000000" pitchFamily="2" charset="0"/>
                <a:cs typeface="Ebrima" panose="02000000000000000000" pitchFamily="2" charset="0"/>
              </a:rPr>
              <a:t>Damir</a:t>
            </a:r>
            <a:r>
              <a:rPr lang="fr-FR" sz="2000" dirty="0" smtClean="0">
                <a:latin typeface="Ebrima" panose="02000000000000000000" pitchFamily="2" charset="0"/>
                <a:ea typeface="Ebrima" panose="02000000000000000000" pitchFamily="2" charset="0"/>
                <a:cs typeface="Ebrima" panose="02000000000000000000" pitchFamily="2" charset="0"/>
              </a:rPr>
              <a:t> </a:t>
            </a:r>
            <a:r>
              <a:rPr lang="fr-FR" sz="2000" dirty="0" err="1" smtClean="0">
                <a:latin typeface="Ebrima" panose="02000000000000000000" pitchFamily="2" charset="0"/>
                <a:ea typeface="Ebrima" panose="02000000000000000000" pitchFamily="2" charset="0"/>
                <a:cs typeface="Ebrima" panose="02000000000000000000" pitchFamily="2" charset="0"/>
              </a:rPr>
              <a:t>Tokic</a:t>
            </a:r>
            <a:endParaRPr lang="fr-FR" sz="2000" dirty="0" smtClean="0">
              <a:latin typeface="Ebrima" panose="02000000000000000000" pitchFamily="2" charset="0"/>
              <a:ea typeface="Ebrima" panose="02000000000000000000" pitchFamily="2" charset="0"/>
              <a:cs typeface="Ebrima" panose="02000000000000000000" pitchFamily="2" charset="0"/>
            </a:endParaRPr>
          </a:p>
          <a:p>
            <a:pPr algn="ctr"/>
            <a:r>
              <a:rPr lang="fr-FR" sz="1600" dirty="0" smtClean="0">
                <a:latin typeface="Ebrima" panose="02000000000000000000" pitchFamily="2" charset="0"/>
                <a:ea typeface="Ebrima" panose="02000000000000000000" pitchFamily="2" charset="0"/>
                <a:cs typeface="Ebrima" panose="02000000000000000000" pitchFamily="2" charset="0"/>
              </a:rPr>
              <a:t>International </a:t>
            </a:r>
            <a:r>
              <a:rPr lang="fr-FR" sz="1600" dirty="0" err="1" smtClean="0">
                <a:latin typeface="Ebrima" panose="02000000000000000000" pitchFamily="2" charset="0"/>
                <a:ea typeface="Ebrima" panose="02000000000000000000" pitchFamily="2" charset="0"/>
                <a:cs typeface="Ebrima" panose="02000000000000000000" pitchFamily="2" charset="0"/>
              </a:rPr>
              <a:t>University</a:t>
            </a:r>
            <a:r>
              <a:rPr lang="fr-FR" sz="1600" dirty="0" smtClean="0">
                <a:latin typeface="Ebrima" panose="02000000000000000000" pitchFamily="2" charset="0"/>
                <a:ea typeface="Ebrima" panose="02000000000000000000" pitchFamily="2" charset="0"/>
                <a:cs typeface="Ebrima" panose="02000000000000000000" pitchFamily="2" charset="0"/>
              </a:rPr>
              <a:t> of Monaco/INSEEC U Paris </a:t>
            </a:r>
          </a:p>
          <a:p>
            <a:pPr algn="ctr"/>
            <a:endParaRPr lang="fr-FR" sz="1600" dirty="0">
              <a:latin typeface="Ebrima" panose="02000000000000000000" pitchFamily="2" charset="0"/>
              <a:ea typeface="Ebrima" panose="02000000000000000000" pitchFamily="2" charset="0"/>
              <a:cs typeface="Ebrima" panose="02000000000000000000" pitchFamily="2" charset="0"/>
            </a:endParaRPr>
          </a:p>
          <a:p>
            <a:pPr algn="ctr"/>
            <a:r>
              <a:rPr lang="fr-FR" sz="1600" dirty="0" err="1" smtClean="0">
                <a:latin typeface="Ebrima" panose="02000000000000000000" pitchFamily="2" charset="0"/>
                <a:ea typeface="Ebrima" panose="02000000000000000000" pitchFamily="2" charset="0"/>
                <a:cs typeface="Ebrima" panose="02000000000000000000" pitchFamily="2" charset="0"/>
              </a:rPr>
              <a:t>December</a:t>
            </a:r>
            <a:r>
              <a:rPr lang="fr-FR" sz="1600" dirty="0" smtClean="0">
                <a:latin typeface="Ebrima" panose="02000000000000000000" pitchFamily="2" charset="0"/>
                <a:ea typeface="Ebrima" panose="02000000000000000000" pitchFamily="2" charset="0"/>
                <a:cs typeface="Ebrima" panose="02000000000000000000" pitchFamily="2" charset="0"/>
              </a:rPr>
              <a:t> 20, 2019</a:t>
            </a:r>
          </a:p>
          <a:p>
            <a:pPr algn="ctr"/>
            <a:endParaRPr lang="en-US" sz="1600" dirty="0">
              <a:latin typeface="Ebrima" panose="02000000000000000000" pitchFamily="2" charset="0"/>
              <a:ea typeface="Ebrima" panose="02000000000000000000" pitchFamily="2" charset="0"/>
              <a:cs typeface="Ebrima" panose="02000000000000000000" pitchFamily="2"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8601" y="320040"/>
            <a:ext cx="2285527" cy="2255360"/>
          </a:xfrm>
          <a:prstGeom prst="rect">
            <a:avLst/>
          </a:prstGeom>
        </p:spPr>
      </p:pic>
      <p:sp>
        <p:nvSpPr>
          <p:cNvPr id="2" name="TextBox 1"/>
          <p:cNvSpPr txBox="1"/>
          <p:nvPr/>
        </p:nvSpPr>
        <p:spPr>
          <a:xfrm>
            <a:off x="0" y="6237312"/>
            <a:ext cx="9144000" cy="620688"/>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086326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Michael </a:t>
            </a:r>
            <a:r>
              <a:rPr lang="en-US" dirty="0" smtClean="0"/>
              <a:t>Burry – The Big Short</a:t>
            </a:r>
            <a:endParaRPr lang="en-US" dirty="0"/>
          </a:p>
        </p:txBody>
      </p:sp>
      <p:sp>
        <p:nvSpPr>
          <p:cNvPr id="3" name="Subtitle 2"/>
          <p:cNvSpPr>
            <a:spLocks noGrp="1"/>
          </p:cNvSpPr>
          <p:nvPr>
            <p:ph type="subTitle" idx="1"/>
          </p:nvPr>
        </p:nvSpPr>
        <p:spPr>
          <a:xfrm>
            <a:off x="1371600" y="2924944"/>
            <a:ext cx="6400800" cy="1752600"/>
          </a:xfrm>
        </p:spPr>
        <p:txBody>
          <a:bodyPr/>
          <a:lstStyle/>
          <a:p>
            <a:r>
              <a:rPr lang="en-US" dirty="0">
                <a:solidFill>
                  <a:schemeClr val="tx1"/>
                </a:solidFill>
              </a:rPr>
              <a:t>Michael Burry, a hedge fund manager who correctly predicted the housing bubble in 2008 and the resulting financial crisis, believes that there is a passive investment </a:t>
            </a:r>
            <a:r>
              <a:rPr lang="en-US" dirty="0" smtClean="0">
                <a:solidFill>
                  <a:schemeClr val="tx1"/>
                </a:solidFill>
              </a:rPr>
              <a:t>bubble.</a:t>
            </a:r>
            <a:endParaRPr lang="en-US" dirty="0">
              <a:solidFill>
                <a:schemeClr val="tx1"/>
              </a:solidFill>
            </a:endParaRPr>
          </a:p>
        </p:txBody>
      </p:sp>
    </p:spTree>
    <p:extLst>
      <p:ext uri="{BB962C8B-B14F-4D97-AF65-F5344CB8AC3E}">
        <p14:creationId xmlns:p14="http://schemas.microsoft.com/office/powerpoint/2010/main" val="3704650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Michael </a:t>
            </a:r>
            <a:r>
              <a:rPr lang="en-US" dirty="0" smtClean="0"/>
              <a:t>Burry – The Big Short</a:t>
            </a:r>
            <a:endParaRPr lang="en-US" dirty="0"/>
          </a:p>
        </p:txBody>
      </p:sp>
      <p:sp>
        <p:nvSpPr>
          <p:cNvPr id="3" name="Subtitle 2"/>
          <p:cNvSpPr>
            <a:spLocks noGrp="1"/>
          </p:cNvSpPr>
          <p:nvPr>
            <p:ph type="subTitle" idx="1"/>
          </p:nvPr>
        </p:nvSpPr>
        <p:spPr>
          <a:xfrm>
            <a:off x="1371600" y="2924944"/>
            <a:ext cx="6400800" cy="1752600"/>
          </a:xfrm>
        </p:spPr>
        <p:txBody>
          <a:bodyPr/>
          <a:lstStyle/>
          <a:p>
            <a:r>
              <a:rPr lang="en-US" dirty="0" smtClean="0">
                <a:solidFill>
                  <a:schemeClr val="tx1"/>
                </a:solidFill>
              </a:rPr>
              <a:t>In </a:t>
            </a:r>
            <a:r>
              <a:rPr lang="en-US" dirty="0">
                <a:solidFill>
                  <a:schemeClr val="tx1"/>
                </a:solidFill>
              </a:rPr>
              <a:t>2009 active funds had nearly three times more assets under management than passive </a:t>
            </a:r>
            <a:r>
              <a:rPr lang="en-US" dirty="0" smtClean="0">
                <a:solidFill>
                  <a:schemeClr val="tx1"/>
                </a:solidFill>
              </a:rPr>
              <a:t>funds, </a:t>
            </a:r>
            <a:r>
              <a:rPr lang="en-US" dirty="0">
                <a:solidFill>
                  <a:schemeClr val="tx1"/>
                </a:solidFill>
              </a:rPr>
              <a:t>while in 2019 </a:t>
            </a:r>
            <a:r>
              <a:rPr lang="en-US" dirty="0" smtClean="0">
                <a:solidFill>
                  <a:schemeClr val="tx1"/>
                </a:solidFill>
              </a:rPr>
              <a:t>passive </a:t>
            </a:r>
            <a:r>
              <a:rPr lang="en-US" dirty="0">
                <a:solidFill>
                  <a:schemeClr val="tx1"/>
                </a:solidFill>
              </a:rPr>
              <a:t>funds overtook active funds by market share</a:t>
            </a:r>
          </a:p>
        </p:txBody>
      </p:sp>
    </p:spTree>
    <p:extLst>
      <p:ext uri="{BB962C8B-B14F-4D97-AF65-F5344CB8AC3E}">
        <p14:creationId xmlns:p14="http://schemas.microsoft.com/office/powerpoint/2010/main" val="3240845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value of corporate equity holdings by </a:t>
            </a:r>
            <a:r>
              <a:rPr lang="en-US" dirty="0" smtClean="0"/>
              <a:t>Exchange Traded </a:t>
            </a:r>
            <a:r>
              <a:rPr lang="en-US" dirty="0"/>
              <a:t>F</a:t>
            </a:r>
            <a:r>
              <a:rPr lang="en-US" dirty="0" smtClean="0"/>
              <a:t>unds</a:t>
            </a:r>
            <a:endParaRPr lang="en-US" dirty="0"/>
          </a:p>
        </p:txBody>
      </p:sp>
      <p:pic>
        <p:nvPicPr>
          <p:cNvPr id="4" name="Content Placeholder 3"/>
          <p:cNvPicPr>
            <a:picLocks noGrp="1" noChangeAspect="1"/>
          </p:cNvPicPr>
          <p:nvPr>
            <p:ph idx="1"/>
          </p:nvPr>
        </p:nvPicPr>
        <p:blipFill>
          <a:blip r:embed="rId2"/>
          <a:stretch>
            <a:fillRect/>
          </a:stretch>
        </p:blipFill>
        <p:spPr>
          <a:xfrm>
            <a:off x="683568" y="1988840"/>
            <a:ext cx="7488831" cy="3384376"/>
          </a:xfrm>
          <a:prstGeom prst="rect">
            <a:avLst/>
          </a:prstGeom>
        </p:spPr>
      </p:pic>
    </p:spTree>
    <p:extLst>
      <p:ext uri="{BB962C8B-B14F-4D97-AF65-F5344CB8AC3E}">
        <p14:creationId xmlns:p14="http://schemas.microsoft.com/office/powerpoint/2010/main" val="2589040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Market value of corporate equity </a:t>
            </a:r>
            <a:r>
              <a:rPr lang="en-US" dirty="0" smtClean="0"/>
              <a:t>Exchange Traded Funds /Non-financial corporate business corporate equity </a:t>
            </a:r>
            <a:endParaRPr lang="en-US" dirty="0"/>
          </a:p>
        </p:txBody>
      </p:sp>
      <p:pic>
        <p:nvPicPr>
          <p:cNvPr id="5" name="Content Placeholder 4"/>
          <p:cNvPicPr>
            <a:picLocks noGrp="1" noChangeAspect="1"/>
          </p:cNvPicPr>
          <p:nvPr>
            <p:ph idx="1"/>
          </p:nvPr>
        </p:nvPicPr>
        <p:blipFill>
          <a:blip r:embed="rId2"/>
          <a:stretch>
            <a:fillRect/>
          </a:stretch>
        </p:blipFill>
        <p:spPr>
          <a:xfrm>
            <a:off x="166688" y="2308323"/>
            <a:ext cx="8788400" cy="3385941"/>
          </a:xfrm>
          <a:prstGeom prst="rect">
            <a:avLst/>
          </a:prstGeom>
        </p:spPr>
      </p:pic>
    </p:spTree>
    <p:extLst>
      <p:ext uri="{BB962C8B-B14F-4D97-AF65-F5344CB8AC3E}">
        <p14:creationId xmlns:p14="http://schemas.microsoft.com/office/powerpoint/2010/main" val="416470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fr-FR" dirty="0" smtClean="0"/>
              <a:t>The </a:t>
            </a:r>
            <a:r>
              <a:rPr lang="fr-FR" dirty="0" err="1" smtClean="0"/>
              <a:t>Bubble</a:t>
            </a:r>
            <a:r>
              <a:rPr lang="fr-FR" dirty="0" smtClean="0"/>
              <a:t>: Positive-feedback </a:t>
            </a:r>
            <a:endParaRPr lang="en-US" dirty="0"/>
          </a:p>
        </p:txBody>
      </p:sp>
      <p:sp>
        <p:nvSpPr>
          <p:cNvPr id="3" name="Subtitle 2"/>
          <p:cNvSpPr>
            <a:spLocks noGrp="1"/>
          </p:cNvSpPr>
          <p:nvPr>
            <p:ph type="subTitle" idx="1"/>
          </p:nvPr>
        </p:nvSpPr>
        <p:spPr>
          <a:xfrm>
            <a:off x="1371600" y="2924944"/>
            <a:ext cx="6400800" cy="1752600"/>
          </a:xfrm>
        </p:spPr>
        <p:txBody>
          <a:bodyPr/>
          <a:lstStyle/>
          <a:p>
            <a:pPr algn="l"/>
            <a:r>
              <a:rPr lang="en-US" dirty="0">
                <a:solidFill>
                  <a:schemeClr val="tx1"/>
                </a:solidFill>
              </a:rPr>
              <a:t>Delong, at al, (1990) develop a specific model whereby trend followers (or positive feedback traders) buy an asset solely based on its’ historical price trend, disregarding the assets fundamental value. </a:t>
            </a:r>
          </a:p>
        </p:txBody>
      </p:sp>
    </p:spTree>
    <p:extLst>
      <p:ext uri="{BB962C8B-B14F-4D97-AF65-F5344CB8AC3E}">
        <p14:creationId xmlns:p14="http://schemas.microsoft.com/office/powerpoint/2010/main" val="29480282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Active investing strategies and market efficiency </a:t>
            </a:r>
          </a:p>
        </p:txBody>
      </p:sp>
      <p:sp>
        <p:nvSpPr>
          <p:cNvPr id="3" name="Subtitle 2"/>
          <p:cNvSpPr>
            <a:spLocks noGrp="1"/>
          </p:cNvSpPr>
          <p:nvPr>
            <p:ph type="subTitle" idx="1"/>
          </p:nvPr>
        </p:nvSpPr>
        <p:spPr>
          <a:xfrm>
            <a:off x="1371600" y="2924944"/>
            <a:ext cx="6400800" cy="1752600"/>
          </a:xfrm>
        </p:spPr>
        <p:txBody>
          <a:bodyPr>
            <a:normAutofit lnSpcReduction="10000"/>
          </a:bodyPr>
          <a:lstStyle/>
          <a:p>
            <a:pPr algn="l"/>
            <a:r>
              <a:rPr lang="en-US" dirty="0">
                <a:solidFill>
                  <a:schemeClr val="tx1"/>
                </a:solidFill>
              </a:rPr>
              <a:t>The key argument behind the EMH is based on the existence of </a:t>
            </a:r>
            <a:r>
              <a:rPr lang="en-US" u="sng" dirty="0">
                <a:solidFill>
                  <a:schemeClr val="tx1"/>
                </a:solidFill>
              </a:rPr>
              <a:t>rational arbitrageurs</a:t>
            </a:r>
            <a:r>
              <a:rPr lang="en-US" dirty="0">
                <a:solidFill>
                  <a:schemeClr val="tx1"/>
                </a:solidFill>
              </a:rPr>
              <a:t>, or the market participants that restore any short-lived market inefficiencies - they buy undervalued assets and sell overvalued assets. Thus, a market dominated by these rational arbitrageurs remains efficient. </a:t>
            </a:r>
          </a:p>
        </p:txBody>
      </p:sp>
    </p:spTree>
    <p:extLst>
      <p:ext uri="{BB962C8B-B14F-4D97-AF65-F5344CB8AC3E}">
        <p14:creationId xmlns:p14="http://schemas.microsoft.com/office/powerpoint/2010/main" val="2741281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Passive investment strategies and bubbles</a:t>
            </a:r>
          </a:p>
        </p:txBody>
      </p:sp>
      <p:sp>
        <p:nvSpPr>
          <p:cNvPr id="3" name="Subtitle 2"/>
          <p:cNvSpPr>
            <a:spLocks noGrp="1"/>
          </p:cNvSpPr>
          <p:nvPr>
            <p:ph type="subTitle" idx="1"/>
          </p:nvPr>
        </p:nvSpPr>
        <p:spPr>
          <a:xfrm>
            <a:off x="1371600" y="2060848"/>
            <a:ext cx="6400800" cy="2952328"/>
          </a:xfrm>
        </p:spPr>
        <p:txBody>
          <a:bodyPr>
            <a:normAutofit lnSpcReduction="10000"/>
          </a:bodyPr>
          <a:lstStyle/>
          <a:p>
            <a:pPr algn="l"/>
            <a:r>
              <a:rPr lang="en-US" dirty="0">
                <a:solidFill>
                  <a:schemeClr val="tx1"/>
                </a:solidFill>
              </a:rPr>
              <a:t>The passive investment funds are design to simply track the performance of a major market index, such as the S&amp;P 500, or other index, factor, or </a:t>
            </a:r>
            <a:r>
              <a:rPr lang="en-US" dirty="0" smtClean="0">
                <a:solidFill>
                  <a:schemeClr val="tx1"/>
                </a:solidFill>
              </a:rPr>
              <a:t>theme.</a:t>
            </a:r>
          </a:p>
          <a:p>
            <a:pPr algn="l"/>
            <a:endParaRPr lang="fr-FR" dirty="0">
              <a:solidFill>
                <a:schemeClr val="tx1"/>
              </a:solidFill>
            </a:endParaRPr>
          </a:p>
          <a:p>
            <a:pPr algn="l"/>
            <a:r>
              <a:rPr lang="en-US" dirty="0">
                <a:solidFill>
                  <a:schemeClr val="tx1"/>
                </a:solidFill>
              </a:rPr>
              <a:t>With respect to passive strategies, it is important to note the term “constant allocation strategy, regardless of a fundament value”, as such strategy can distort the efficient pricing and cause bubbles. For example, Masters (2008) blamed the passive investors in commodity ETFs for </a:t>
            </a:r>
            <a:r>
              <a:rPr lang="en-US" u="sng" dirty="0">
                <a:solidFill>
                  <a:schemeClr val="tx1"/>
                </a:solidFill>
              </a:rPr>
              <a:t>the 2008 oil bubble</a:t>
            </a:r>
            <a:r>
              <a:rPr lang="en-US" dirty="0">
                <a:solidFill>
                  <a:schemeClr val="tx1"/>
                </a:solidFill>
              </a:rPr>
              <a:t>. </a:t>
            </a:r>
          </a:p>
        </p:txBody>
      </p:sp>
    </p:spTree>
    <p:extLst>
      <p:ext uri="{BB962C8B-B14F-4D97-AF65-F5344CB8AC3E}">
        <p14:creationId xmlns:p14="http://schemas.microsoft.com/office/powerpoint/2010/main" val="1928411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Passive investment strategies and bubbles</a:t>
            </a:r>
          </a:p>
        </p:txBody>
      </p:sp>
      <p:sp>
        <p:nvSpPr>
          <p:cNvPr id="3" name="Subtitle 2"/>
          <p:cNvSpPr>
            <a:spLocks noGrp="1"/>
          </p:cNvSpPr>
          <p:nvPr>
            <p:ph type="subTitle" idx="1"/>
          </p:nvPr>
        </p:nvSpPr>
        <p:spPr>
          <a:xfrm>
            <a:off x="1371600" y="2060848"/>
            <a:ext cx="6400800" cy="2952328"/>
          </a:xfrm>
        </p:spPr>
        <p:txBody>
          <a:bodyPr>
            <a:normAutofit/>
          </a:bodyPr>
          <a:lstStyle/>
          <a:p>
            <a:pPr algn="l"/>
            <a:r>
              <a:rPr lang="en-US" dirty="0">
                <a:solidFill>
                  <a:schemeClr val="tx1"/>
                </a:solidFill>
              </a:rPr>
              <a:t>The passive investment funds </a:t>
            </a:r>
            <a:r>
              <a:rPr lang="en-US" dirty="0" smtClean="0">
                <a:solidFill>
                  <a:schemeClr val="tx1"/>
                </a:solidFill>
              </a:rPr>
              <a:t>are positive feedback traders?</a:t>
            </a:r>
            <a:endParaRPr lang="en-US" dirty="0">
              <a:solidFill>
                <a:schemeClr val="tx1"/>
              </a:solidFill>
            </a:endParaRPr>
          </a:p>
        </p:txBody>
      </p:sp>
    </p:spTree>
    <p:extLst>
      <p:ext uri="{BB962C8B-B14F-4D97-AF65-F5344CB8AC3E}">
        <p14:creationId xmlns:p14="http://schemas.microsoft.com/office/powerpoint/2010/main" val="1600781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What caused of the passive investment bubble?</a:t>
            </a:r>
          </a:p>
        </p:txBody>
      </p:sp>
      <p:sp>
        <p:nvSpPr>
          <p:cNvPr id="3" name="Subtitle 2"/>
          <p:cNvSpPr>
            <a:spLocks noGrp="1"/>
          </p:cNvSpPr>
          <p:nvPr>
            <p:ph type="subTitle" idx="1"/>
          </p:nvPr>
        </p:nvSpPr>
        <p:spPr>
          <a:xfrm>
            <a:off x="1371600" y="2289403"/>
            <a:ext cx="6400800" cy="2952328"/>
          </a:xfrm>
        </p:spPr>
        <p:txBody>
          <a:bodyPr>
            <a:normAutofit/>
          </a:bodyPr>
          <a:lstStyle/>
          <a:p>
            <a:pPr algn="l"/>
            <a:r>
              <a:rPr lang="en-US" dirty="0">
                <a:solidFill>
                  <a:schemeClr val="tx1"/>
                </a:solidFill>
              </a:rPr>
              <a:t>The active investment managers significantly </a:t>
            </a:r>
            <a:r>
              <a:rPr lang="en-US" u="sng" dirty="0" smtClean="0">
                <a:solidFill>
                  <a:schemeClr val="tx1"/>
                </a:solidFill>
              </a:rPr>
              <a:t>under-performed</a:t>
            </a:r>
            <a:r>
              <a:rPr lang="en-US" dirty="0" smtClean="0">
                <a:solidFill>
                  <a:schemeClr val="tx1"/>
                </a:solidFill>
              </a:rPr>
              <a:t> </a:t>
            </a:r>
            <a:r>
              <a:rPr lang="en-US" dirty="0">
                <a:solidFill>
                  <a:schemeClr val="tx1"/>
                </a:solidFill>
              </a:rPr>
              <a:t>the major market indices since the 2008 financial crisis.  </a:t>
            </a:r>
            <a:endParaRPr lang="en-US" dirty="0" smtClean="0">
              <a:solidFill>
                <a:schemeClr val="tx1"/>
              </a:solidFill>
            </a:endParaRPr>
          </a:p>
          <a:p>
            <a:pPr algn="l"/>
            <a:endParaRPr lang="fr-FR" dirty="0">
              <a:solidFill>
                <a:schemeClr val="tx1"/>
              </a:solidFill>
            </a:endParaRPr>
          </a:p>
          <a:p>
            <a:pPr algn="l"/>
            <a:r>
              <a:rPr lang="fr-FR" smtClean="0">
                <a:solidFill>
                  <a:schemeClr val="tx1"/>
                </a:solidFill>
              </a:rPr>
              <a:t>WHY?</a:t>
            </a:r>
            <a:endParaRPr lang="en-US" dirty="0">
              <a:solidFill>
                <a:schemeClr val="tx1"/>
              </a:solidFill>
            </a:endParaRPr>
          </a:p>
        </p:txBody>
      </p:sp>
    </p:spTree>
    <p:extLst>
      <p:ext uri="{BB962C8B-B14F-4D97-AF65-F5344CB8AC3E}">
        <p14:creationId xmlns:p14="http://schemas.microsoft.com/office/powerpoint/2010/main" val="4034105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The Fed: </a:t>
            </a:r>
            <a:r>
              <a:rPr lang="fr-FR" dirty="0" err="1" smtClean="0"/>
              <a:t>Monetary</a:t>
            </a:r>
            <a:r>
              <a:rPr lang="fr-FR" dirty="0" smtClean="0"/>
              <a:t> </a:t>
            </a:r>
            <a:r>
              <a:rPr lang="fr-FR" dirty="0" err="1" smtClean="0"/>
              <a:t>policy</a:t>
            </a:r>
            <a:endParaRPr lang="en-US" dirty="0"/>
          </a:p>
        </p:txBody>
      </p:sp>
      <p:pic>
        <p:nvPicPr>
          <p:cNvPr id="4" name="Content Placeholder 3"/>
          <p:cNvPicPr>
            <a:picLocks noGrp="1" noChangeAspect="1"/>
          </p:cNvPicPr>
          <p:nvPr>
            <p:ph idx="1"/>
          </p:nvPr>
        </p:nvPicPr>
        <p:blipFill>
          <a:blip r:embed="rId2"/>
          <a:stretch>
            <a:fillRect/>
          </a:stretch>
        </p:blipFill>
        <p:spPr>
          <a:xfrm>
            <a:off x="1584701" y="1988840"/>
            <a:ext cx="5974598" cy="3161649"/>
          </a:xfrm>
          <a:prstGeom prst="rect">
            <a:avLst/>
          </a:prstGeom>
        </p:spPr>
      </p:pic>
    </p:spTree>
    <p:extLst>
      <p:ext uri="{BB962C8B-B14F-4D97-AF65-F5344CB8AC3E}">
        <p14:creationId xmlns:p14="http://schemas.microsoft.com/office/powerpoint/2010/main" val="537033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federal government, total financial </a:t>
            </a:r>
            <a:r>
              <a:rPr lang="en-US" dirty="0" smtClean="0"/>
              <a:t>assets</a:t>
            </a:r>
            <a:endParaRPr lang="en-US" dirty="0"/>
          </a:p>
        </p:txBody>
      </p:sp>
      <p:pic>
        <p:nvPicPr>
          <p:cNvPr id="4" name="Content Placeholder 3"/>
          <p:cNvPicPr>
            <a:picLocks noGrp="1" noChangeAspect="1"/>
          </p:cNvPicPr>
          <p:nvPr>
            <p:ph idx="1"/>
          </p:nvPr>
        </p:nvPicPr>
        <p:blipFill>
          <a:blip r:embed="rId2"/>
          <a:stretch>
            <a:fillRect/>
          </a:stretch>
        </p:blipFill>
        <p:spPr>
          <a:xfrm>
            <a:off x="1259632" y="1988840"/>
            <a:ext cx="6552728" cy="3384376"/>
          </a:xfrm>
          <a:prstGeom prst="rect">
            <a:avLst/>
          </a:prstGeom>
        </p:spPr>
      </p:pic>
    </p:spTree>
    <p:extLst>
      <p:ext uri="{BB962C8B-B14F-4D97-AF65-F5344CB8AC3E}">
        <p14:creationId xmlns:p14="http://schemas.microsoft.com/office/powerpoint/2010/main" val="1487584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Consequences of the passive investment bubble</a:t>
            </a:r>
          </a:p>
        </p:txBody>
      </p:sp>
      <p:sp>
        <p:nvSpPr>
          <p:cNvPr id="3" name="Subtitle 2"/>
          <p:cNvSpPr>
            <a:spLocks noGrp="1"/>
          </p:cNvSpPr>
          <p:nvPr>
            <p:ph type="subTitle" idx="1"/>
          </p:nvPr>
        </p:nvSpPr>
        <p:spPr>
          <a:xfrm>
            <a:off x="1371600" y="2289403"/>
            <a:ext cx="6400800" cy="2952328"/>
          </a:xfrm>
        </p:spPr>
        <p:txBody>
          <a:bodyPr>
            <a:normAutofit/>
          </a:bodyPr>
          <a:lstStyle/>
          <a:p>
            <a:pPr algn="l"/>
            <a:r>
              <a:rPr lang="en-US" dirty="0">
                <a:solidFill>
                  <a:schemeClr val="tx1"/>
                </a:solidFill>
              </a:rPr>
              <a:t>On the grand scale, the passive investment bubble is just a reflection of the Fed’s post 2008 crisis stimulus. </a:t>
            </a:r>
            <a:endParaRPr lang="en-US" dirty="0" smtClean="0">
              <a:solidFill>
                <a:schemeClr val="tx1"/>
              </a:solidFill>
            </a:endParaRPr>
          </a:p>
          <a:p>
            <a:pPr algn="l"/>
            <a:r>
              <a:rPr lang="en-US" dirty="0" smtClean="0">
                <a:solidFill>
                  <a:schemeClr val="tx1"/>
                </a:solidFill>
              </a:rPr>
              <a:t>It </a:t>
            </a:r>
            <a:r>
              <a:rPr lang="en-US" dirty="0">
                <a:solidFill>
                  <a:schemeClr val="tx1"/>
                </a:solidFill>
              </a:rPr>
              <a:t>potentially reflects the monetary channel designed to strategically inflate the equity prices. </a:t>
            </a:r>
            <a:endParaRPr lang="en-US" dirty="0" smtClean="0">
              <a:solidFill>
                <a:schemeClr val="tx1"/>
              </a:solidFill>
            </a:endParaRPr>
          </a:p>
          <a:p>
            <a:pPr algn="l"/>
            <a:r>
              <a:rPr lang="en-US" dirty="0" smtClean="0">
                <a:solidFill>
                  <a:schemeClr val="tx1"/>
                </a:solidFill>
              </a:rPr>
              <a:t>Thus</a:t>
            </a:r>
            <a:r>
              <a:rPr lang="en-US" dirty="0">
                <a:solidFill>
                  <a:schemeClr val="tx1"/>
                </a:solidFill>
              </a:rPr>
              <a:t>, the consequences of the passive investment bubble have to be view broadly within </a:t>
            </a:r>
            <a:r>
              <a:rPr lang="en-US" u="sng" dirty="0">
                <a:solidFill>
                  <a:schemeClr val="tx1"/>
                </a:solidFill>
              </a:rPr>
              <a:t>the systematic risk framework. </a:t>
            </a:r>
          </a:p>
        </p:txBody>
      </p:sp>
    </p:spTree>
    <p:extLst>
      <p:ext uri="{BB962C8B-B14F-4D97-AF65-F5344CB8AC3E}">
        <p14:creationId xmlns:p14="http://schemas.microsoft.com/office/powerpoint/2010/main" val="3669267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Consequences of the passive investment bubble</a:t>
            </a:r>
          </a:p>
        </p:txBody>
      </p:sp>
      <p:sp>
        <p:nvSpPr>
          <p:cNvPr id="3" name="Subtitle 2"/>
          <p:cNvSpPr>
            <a:spLocks noGrp="1"/>
          </p:cNvSpPr>
          <p:nvPr>
            <p:ph type="subTitle" idx="1"/>
          </p:nvPr>
        </p:nvSpPr>
        <p:spPr>
          <a:xfrm>
            <a:off x="1371600" y="2289403"/>
            <a:ext cx="6400800" cy="2952328"/>
          </a:xfrm>
        </p:spPr>
        <p:txBody>
          <a:bodyPr>
            <a:normAutofit lnSpcReduction="10000"/>
          </a:bodyPr>
          <a:lstStyle/>
          <a:p>
            <a:pPr algn="l"/>
            <a:r>
              <a:rPr lang="en-US" dirty="0">
                <a:solidFill>
                  <a:schemeClr val="tx1"/>
                </a:solidFill>
              </a:rPr>
              <a:t>Investors have been positive-feedback trading to passive funds, or chasing the performance of major market indices. </a:t>
            </a:r>
            <a:endParaRPr lang="en-US" dirty="0" smtClean="0">
              <a:solidFill>
                <a:schemeClr val="tx1"/>
              </a:solidFill>
            </a:endParaRPr>
          </a:p>
          <a:p>
            <a:pPr algn="l"/>
            <a:r>
              <a:rPr lang="en-US" dirty="0" smtClean="0">
                <a:solidFill>
                  <a:schemeClr val="tx1"/>
                </a:solidFill>
              </a:rPr>
              <a:t>This </a:t>
            </a:r>
            <a:r>
              <a:rPr lang="en-US" dirty="0">
                <a:solidFill>
                  <a:schemeClr val="tx1"/>
                </a:solidFill>
              </a:rPr>
              <a:t>is a classic example of a bubble—like behavior, and reflection of systematic wide policies. </a:t>
            </a:r>
            <a:endParaRPr lang="en-US" dirty="0" smtClean="0">
              <a:solidFill>
                <a:schemeClr val="tx1"/>
              </a:solidFill>
            </a:endParaRPr>
          </a:p>
          <a:p>
            <a:pPr algn="l"/>
            <a:r>
              <a:rPr lang="en-US" dirty="0" smtClean="0">
                <a:solidFill>
                  <a:schemeClr val="tx1"/>
                </a:solidFill>
              </a:rPr>
              <a:t>However</a:t>
            </a:r>
            <a:r>
              <a:rPr lang="en-US" dirty="0">
                <a:solidFill>
                  <a:schemeClr val="tx1"/>
                </a:solidFill>
              </a:rPr>
              <a:t>, when the next recession comes, investors will start to reallocate back to active investment managers as major indices start to decline, which will exert heavy indiscriminate selling pressure on the stock market over extended period of time. </a:t>
            </a:r>
            <a:endParaRPr lang="en-US" dirty="0" smtClean="0">
              <a:solidFill>
                <a:schemeClr val="tx1"/>
              </a:solidFill>
            </a:endParaRPr>
          </a:p>
        </p:txBody>
      </p:sp>
    </p:spTree>
    <p:extLst>
      <p:ext uri="{BB962C8B-B14F-4D97-AF65-F5344CB8AC3E}">
        <p14:creationId xmlns:p14="http://schemas.microsoft.com/office/powerpoint/2010/main" val="2761524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2"/>
            <a:ext cx="7772400" cy="1470025"/>
          </a:xfrm>
        </p:spPr>
        <p:txBody>
          <a:bodyPr/>
          <a:lstStyle/>
          <a:p>
            <a:r>
              <a:rPr lang="en-US" dirty="0"/>
              <a:t>Consequences of the passive investment bubble</a:t>
            </a:r>
          </a:p>
        </p:txBody>
      </p:sp>
      <p:sp>
        <p:nvSpPr>
          <p:cNvPr id="3" name="Subtitle 2"/>
          <p:cNvSpPr>
            <a:spLocks noGrp="1"/>
          </p:cNvSpPr>
          <p:nvPr>
            <p:ph type="subTitle" idx="1"/>
          </p:nvPr>
        </p:nvSpPr>
        <p:spPr>
          <a:xfrm>
            <a:off x="1371600" y="2289403"/>
            <a:ext cx="6400800" cy="2952328"/>
          </a:xfrm>
        </p:spPr>
        <p:txBody>
          <a:bodyPr>
            <a:normAutofit/>
          </a:bodyPr>
          <a:lstStyle/>
          <a:p>
            <a:pPr algn="l"/>
            <a:r>
              <a:rPr lang="en-US" dirty="0" smtClean="0">
                <a:solidFill>
                  <a:schemeClr val="tx1"/>
                </a:solidFill>
              </a:rPr>
              <a:t>Thus</a:t>
            </a:r>
            <a:r>
              <a:rPr lang="en-US" dirty="0">
                <a:solidFill>
                  <a:schemeClr val="tx1"/>
                </a:solidFill>
              </a:rPr>
              <a:t>, given the Fed’s limited ability to counter the next downturn and the lack of liquidity when investors attempt to reallocate back to active managers (or simply sell their ETFs), the next bear market will likely mirror or exceed the sharp sell off during the 2008 financial crisis. </a:t>
            </a:r>
          </a:p>
        </p:txBody>
      </p:sp>
    </p:spTree>
    <p:extLst>
      <p:ext uri="{BB962C8B-B14F-4D97-AF65-F5344CB8AC3E}">
        <p14:creationId xmlns:p14="http://schemas.microsoft.com/office/powerpoint/2010/main" val="4247886556"/>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Custom 5">
      <a:dk1>
        <a:sysClr val="windowText" lastClr="000000"/>
      </a:dk1>
      <a:lt1>
        <a:srgbClr val="EAEAEA"/>
      </a:lt1>
      <a:dk2>
        <a:srgbClr val="44546A"/>
      </a:dk2>
      <a:lt2>
        <a:srgbClr val="E7E6E6"/>
      </a:lt2>
      <a:accent1>
        <a:srgbClr val="E7E6E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17610</TotalTime>
  <Words>553</Words>
  <Application>Microsoft Office PowerPoint</Application>
  <PresentationFormat>On-screen Show (4:3)</PresentationFormat>
  <Paragraphs>38</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Ebrima</vt:lpstr>
      <vt:lpstr>2_Office Theme</vt:lpstr>
      <vt:lpstr>PowerPoint Presentation</vt:lpstr>
      <vt:lpstr>Michael Burry – The Big Short</vt:lpstr>
      <vt:lpstr>Michael Burry – The Big Short</vt:lpstr>
      <vt:lpstr>Market value of corporate equity holdings by Exchange Traded Funds</vt:lpstr>
      <vt:lpstr>Market value of corporate equity Exchange Traded Funds /Non-financial corporate business corporate equity </vt:lpstr>
      <vt:lpstr>The Bubble: Positive-feedback </vt:lpstr>
      <vt:lpstr>Active investing strategies and market efficiency </vt:lpstr>
      <vt:lpstr>Passive investment strategies and bubbles</vt:lpstr>
      <vt:lpstr>Passive investment strategies and bubbles</vt:lpstr>
      <vt:lpstr>What caused of the passive investment bubble?</vt:lpstr>
      <vt:lpstr>The Fed: Monetary policy</vt:lpstr>
      <vt:lpstr>US federal government, total financial assets</vt:lpstr>
      <vt:lpstr>Consequences of the passive investment bubble</vt:lpstr>
      <vt:lpstr>Consequences of the passive investment bubble</vt:lpstr>
      <vt:lpstr>Consequences of the passive investment bubble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Alessio</dc:creator>
  <cp:lastModifiedBy>Damir Tokic</cp:lastModifiedBy>
  <cp:revision>264</cp:revision>
  <cp:lastPrinted>2017-10-05T08:37:08Z</cp:lastPrinted>
  <dcterms:created xsi:type="dcterms:W3CDTF">2013-10-07T17:47:18Z</dcterms:created>
  <dcterms:modified xsi:type="dcterms:W3CDTF">2019-12-17T20:18:59Z</dcterms:modified>
</cp:coreProperties>
</file>